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odec Pro" panose="020B0604020202020204" charset="0"/>
      <p:regular r:id="rId15"/>
    </p:embeddedFont>
    <p:embeddedFont>
      <p:font typeface="Codec Pro Bold" panose="020B0604020202020204" charset="0"/>
      <p:regular r:id="rId16"/>
    </p:embeddedFont>
    <p:embeddedFont>
      <p:font typeface="Codec Pro ExtraBold" panose="020B0604020202020204" charset="0"/>
      <p:regular r:id="rId17"/>
    </p:embeddedFont>
    <p:embeddedFont>
      <p:font typeface="Montserrat Light Bold" panose="020B0604020202020204" charset="0"/>
      <p:regular r:id="rId18"/>
    </p:embeddedFont>
    <p:embeddedFont>
      <p:font typeface="Open Sans" panose="020B0606030504020204" pitchFamily="34" charset="0"/>
      <p:regular r:id="rId19"/>
      <p:bold r:id="rId20"/>
    </p:embeddedFont>
    <p:embeddedFont>
      <p:font typeface="Open Sans Bold" panose="020B0806030504020204" charset="0"/>
      <p:regular r:id="rId21"/>
    </p:embeddedFont>
    <p:embeddedFont>
      <p:font typeface="Open Sauce" panose="020B0604020202020204" charset="0"/>
      <p:regular r:id="rId22"/>
    </p:embeddedFont>
    <p:embeddedFont>
      <p:font typeface="Open Sauce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931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5.jpe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hyperlink" Target="mailto:contato@geourbe.com.br" TargetMode="External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4764" y="-207071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A070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495555" y="1876162"/>
            <a:ext cx="6044519" cy="6044519"/>
          </a:xfrm>
          <a:custGeom>
            <a:avLst/>
            <a:gdLst/>
            <a:ahLst/>
            <a:cxnLst/>
            <a:rect l="l" t="t" r="r" b="b"/>
            <a:pathLst>
              <a:path w="6044519" h="6044519">
                <a:moveTo>
                  <a:pt x="0" y="0"/>
                </a:moveTo>
                <a:lnTo>
                  <a:pt x="6044519" y="0"/>
                </a:lnTo>
                <a:lnTo>
                  <a:pt x="6044519" y="6044519"/>
                </a:lnTo>
                <a:lnTo>
                  <a:pt x="0" y="60445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52928" y="7034551"/>
            <a:ext cx="8553855" cy="49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2889" spc="144">
                <a:solidFill>
                  <a:srgbClr val="1A0704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52928" y="3043460"/>
            <a:ext cx="8837580" cy="5135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06"/>
              </a:lnSpc>
            </a:pPr>
            <a:r>
              <a:rPr lang="en-US" sz="1011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PROPOSTA TÉCNICA E COMERCIAL</a:t>
            </a:r>
          </a:p>
          <a:p>
            <a:pPr algn="l">
              <a:lnSpc>
                <a:spcPts val="9706"/>
              </a:lnSpc>
            </a:pPr>
            <a:endParaRPr lang="en-US" sz="10110">
              <a:solidFill>
                <a:srgbClr val="1A0704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105555" y="3510346"/>
            <a:ext cx="380297" cy="362766"/>
            <a:chOff x="0" y="0"/>
            <a:chExt cx="587326" cy="5602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435419" y="1355253"/>
            <a:ext cx="1720101" cy="2064402"/>
            <a:chOff x="0" y="0"/>
            <a:chExt cx="2656504" cy="31882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8836955" y="1578097"/>
            <a:ext cx="917029" cy="1101235"/>
          </a:xfrm>
          <a:custGeom>
            <a:avLst/>
            <a:gdLst/>
            <a:ahLst/>
            <a:cxnLst/>
            <a:rect l="l" t="t" r="r" b="b"/>
            <a:pathLst>
              <a:path w="917029" h="1101235">
                <a:moveTo>
                  <a:pt x="0" y="0"/>
                </a:moveTo>
                <a:lnTo>
                  <a:pt x="917029" y="0"/>
                </a:lnTo>
                <a:lnTo>
                  <a:pt x="917029" y="1101235"/>
                </a:lnTo>
                <a:lnTo>
                  <a:pt x="0" y="11012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474751" y="3510346"/>
            <a:ext cx="380297" cy="362766"/>
            <a:chOff x="0" y="0"/>
            <a:chExt cx="587326" cy="5602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804615" y="1355253"/>
            <a:ext cx="1720101" cy="2064402"/>
            <a:chOff x="0" y="0"/>
            <a:chExt cx="2656504" cy="31882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842043" y="3510346"/>
            <a:ext cx="380297" cy="362766"/>
            <a:chOff x="0" y="0"/>
            <a:chExt cx="587326" cy="56025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3171907" y="1355253"/>
            <a:ext cx="1720101" cy="2064402"/>
            <a:chOff x="0" y="0"/>
            <a:chExt cx="2656504" cy="31882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6209335" y="3510346"/>
            <a:ext cx="380297" cy="362766"/>
            <a:chOff x="0" y="0"/>
            <a:chExt cx="587326" cy="56025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5539199" y="1355253"/>
            <a:ext cx="1720101" cy="2064402"/>
            <a:chOff x="0" y="0"/>
            <a:chExt cx="2656504" cy="318823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11119111" y="1694324"/>
            <a:ext cx="974600" cy="988985"/>
          </a:xfrm>
          <a:custGeom>
            <a:avLst/>
            <a:gdLst/>
            <a:ahLst/>
            <a:cxnLst/>
            <a:rect l="l" t="t" r="r" b="b"/>
            <a:pathLst>
              <a:path w="974600" h="988985">
                <a:moveTo>
                  <a:pt x="0" y="0"/>
                </a:moveTo>
                <a:lnTo>
                  <a:pt x="974599" y="0"/>
                </a:lnTo>
                <a:lnTo>
                  <a:pt x="974599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3576323" y="1785294"/>
            <a:ext cx="911270" cy="898015"/>
          </a:xfrm>
          <a:custGeom>
            <a:avLst/>
            <a:gdLst/>
            <a:ahLst/>
            <a:cxnLst/>
            <a:rect l="l" t="t" r="r" b="b"/>
            <a:pathLst>
              <a:path w="911270" h="898015">
                <a:moveTo>
                  <a:pt x="0" y="0"/>
                </a:moveTo>
                <a:lnTo>
                  <a:pt x="911270" y="0"/>
                </a:lnTo>
                <a:lnTo>
                  <a:pt x="911270" y="898015"/>
                </a:lnTo>
                <a:lnTo>
                  <a:pt x="0" y="8980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5945575" y="1694324"/>
            <a:ext cx="879297" cy="988985"/>
          </a:xfrm>
          <a:custGeom>
            <a:avLst/>
            <a:gdLst/>
            <a:ahLst/>
            <a:cxnLst/>
            <a:rect l="l" t="t" r="r" b="b"/>
            <a:pathLst>
              <a:path w="879297" h="988985">
                <a:moveTo>
                  <a:pt x="0" y="0"/>
                </a:moveTo>
                <a:lnTo>
                  <a:pt x="879297" y="0"/>
                </a:lnTo>
                <a:lnTo>
                  <a:pt x="879297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589652" y="1578122"/>
            <a:ext cx="5883742" cy="1331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72"/>
              </a:lnSpc>
              <a:spcBef>
                <a:spcPct val="0"/>
              </a:spcBef>
            </a:pPr>
            <a:r>
              <a:rPr lang="en-US" sz="4921" spc="172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APRESENTAÇÃO DOS RESULTADOS</a:t>
            </a:r>
          </a:p>
        </p:txBody>
      </p:sp>
      <p:sp>
        <p:nvSpPr>
          <p:cNvPr id="24" name="Freeform 24"/>
          <p:cNvSpPr/>
          <p:nvPr/>
        </p:nvSpPr>
        <p:spPr>
          <a:xfrm rot="-10800000">
            <a:off x="-305814" y="-323115"/>
            <a:ext cx="8744064" cy="2511931"/>
          </a:xfrm>
          <a:custGeom>
            <a:avLst/>
            <a:gdLst/>
            <a:ahLst/>
            <a:cxnLst/>
            <a:rect l="l" t="t" r="r" b="b"/>
            <a:pathLst>
              <a:path w="8744064" h="2511931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8438250" y="3968362"/>
            <a:ext cx="8872468" cy="5001854"/>
          </a:xfrm>
          <a:custGeom>
            <a:avLst/>
            <a:gdLst/>
            <a:ahLst/>
            <a:cxnLst/>
            <a:rect l="l" t="t" r="r" b="b"/>
            <a:pathLst>
              <a:path w="8872468" h="5001854">
                <a:moveTo>
                  <a:pt x="0" y="0"/>
                </a:moveTo>
                <a:lnTo>
                  <a:pt x="8872469" y="0"/>
                </a:lnTo>
                <a:lnTo>
                  <a:pt x="8872469" y="5001854"/>
                </a:lnTo>
                <a:lnTo>
                  <a:pt x="0" y="500185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447619" y="3152076"/>
            <a:ext cx="7604412" cy="2707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6"/>
              </a:lnSpc>
            </a:pPr>
            <a:r>
              <a:rPr lang="en-US" sz="2526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Os resultados dos serviços realizados serão analisados de forma integrada e apresentados em um relatório conclusivo, detalhando as atividades executadas, os recursos utilizados e a equipe envolvida, além da entrega dos produtos finais conforme as especificações do projeto.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70373" y="6737221"/>
            <a:ext cx="7601308" cy="351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>
                <a:solidFill>
                  <a:srgbClr val="04050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MOBILIZAÇÃO DA EQUIPE</a:t>
            </a: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346694" y="7783792"/>
            <a:ext cx="7806264" cy="1069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Após aprovação formal da presente proposta.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28002" y="0"/>
            <a:ext cx="19048322" cy="3086100"/>
            <a:chOff x="0" y="0"/>
            <a:chExt cx="501684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68271" y="781050"/>
            <a:ext cx="11304072" cy="144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VALOR DO SERVIÇO</a:t>
            </a:r>
          </a:p>
        </p:txBody>
      </p:sp>
      <p:sp>
        <p:nvSpPr>
          <p:cNvPr id="7" name="Freeform 7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3332160"/>
            <a:ext cx="17992319" cy="4682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Para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execução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dos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,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processamento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geração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planta 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relatório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implica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seguintes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valores</a:t>
            </a:r>
            <a:r>
              <a:rPr lang="en-US" sz="33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:</a:t>
            </a:r>
          </a:p>
          <a:p>
            <a:pPr algn="ctr">
              <a:lnSpc>
                <a:spcPts val="4620"/>
              </a:lnSpc>
            </a:pPr>
            <a:endParaRPr lang="en-US" sz="330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Mobilização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/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desmobilização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-------------------------------------R$</a:t>
            </a:r>
            <a:r>
              <a:rPr lang="en-US" sz="3300" dirty="0">
                <a:solidFill>
                  <a:srgbClr val="FDFBFB"/>
                </a:solidFill>
                <a:latin typeface="Codec Pro"/>
                <a:ea typeface="Codec Pro"/>
                <a:cs typeface="Codec Pro"/>
                <a:sym typeface="Codec Pro"/>
              </a:rPr>
              <a:t>}</a:t>
            </a: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--------------------------------------------------------------R$</a:t>
            </a:r>
            <a:r>
              <a:rPr lang="en-US" sz="3300" dirty="0">
                <a:solidFill>
                  <a:srgbClr val="FDFBFB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FDFBFB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Pagamento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10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dias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emissão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nota fiscal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86562" y="8430260"/>
            <a:ext cx="2077164" cy="828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63726" y="8629753"/>
            <a:ext cx="16230600" cy="574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74"/>
              </a:lnSpc>
            </a:pPr>
            <a:endParaRPr lang="en-US" sz="341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44D963-F592-DBB3-CD68-9B9611A018DC}"/>
              </a:ext>
            </a:extLst>
          </p:cNvPr>
          <p:cNvSpPr txBox="1"/>
          <p:nvPr/>
        </p:nvSpPr>
        <p:spPr>
          <a:xfrm>
            <a:off x="1066800" y="8615914"/>
            <a:ext cx="17373600" cy="1190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74"/>
              </a:lnSpc>
            </a:pPr>
            <a:r>
              <a:rPr lang="en-US" sz="36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Prazo</a:t>
            </a:r>
            <a:r>
              <a:rPr lang="en-US" sz="3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 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 </a:t>
            </a:r>
            <a:r>
              <a:rPr lang="en-US" sz="3410" dirty="0">
                <a:solidFill>
                  <a:schemeClr val="bg1">
                    <a:lumMod val="9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dias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incluindo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os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serviços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campo e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processamento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dos dados</a:t>
            </a:r>
          </a:p>
          <a:p>
            <a:pPr algn="l">
              <a:lnSpc>
                <a:spcPts val="4774"/>
              </a:lnSpc>
            </a:pPr>
            <a:endParaRPr lang="en-US" sz="341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63345" y="-647444"/>
            <a:ext cx="18994373" cy="2857470"/>
            <a:chOff x="0" y="0"/>
            <a:chExt cx="5002633" cy="7525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2633" cy="752585"/>
            </a:xfrm>
            <a:custGeom>
              <a:avLst/>
              <a:gdLst/>
              <a:ahLst/>
              <a:cxnLst/>
              <a:rect l="l" t="t" r="r" b="b"/>
              <a:pathLst>
                <a:path w="5002633" h="752585">
                  <a:moveTo>
                    <a:pt x="0" y="0"/>
                  </a:moveTo>
                  <a:lnTo>
                    <a:pt x="5002633" y="0"/>
                  </a:lnTo>
                  <a:lnTo>
                    <a:pt x="5002633" y="752585"/>
                  </a:lnTo>
                  <a:lnTo>
                    <a:pt x="0" y="75258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02633" cy="7716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06305" y="117404"/>
            <a:ext cx="14255074" cy="1546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OBSERVAÇÕES GERAIS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8443" y="2616933"/>
            <a:ext cx="17811114" cy="622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Não serão penalizados os eventuais atrasos (nas previsões iniciais), decorrentes de adversidades climáticas (chuvas ininterruptas, ventos muito fortes) e outras questões imponderáveis ou impedimentos à realização das coletas de campo, devido a fatores operacionais que sejam de responsabilidade do contratante;</a:t>
            </a: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Eventuais modificações, na estrutura das alternativas apresentadas, poderão representar correspondente flutuação no valor dos serviços cotados (abaixo, ou eventualmente acima dos valores sugeridos).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Quaisquer outros serviços, que não discriminados nesta, serão objeto de uma nova negociação;</a:t>
            </a: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Demais detalhes a respeito deste empenho poderão ser discutidos, a qualquer tempo, havendo interesse nesta proposta.</a:t>
            </a: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______________________________________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Marinaldo Gomes dos Santos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Eng. Mestre em Geociências</a:t>
            </a:r>
          </a:p>
          <a:p>
            <a:pPr algn="ctr">
              <a:lnSpc>
                <a:spcPts val="2724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42116" y="3764758"/>
            <a:ext cx="7681670" cy="87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02"/>
              </a:lnSpc>
            </a:pPr>
            <a:r>
              <a:rPr lang="en-US" sz="4400" b="1" spc="882" dirty="0">
                <a:solidFill>
                  <a:srgbClr val="231F20"/>
                </a:solidFill>
                <a:latin typeface="Codec Pro"/>
                <a:ea typeface="Codec Pro ExtraBold"/>
                <a:cs typeface="Codec Pro ExtraBold"/>
                <a:sym typeface="Codec Pro ExtraBold"/>
              </a:rPr>
              <a:t>A GEOURBE AGRADECE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684427" y="0"/>
            <a:ext cx="8603573" cy="10287000"/>
            <a:chOff x="0" y="0"/>
            <a:chExt cx="8603361" cy="10286746"/>
          </a:xfrm>
        </p:grpSpPr>
        <p:sp>
          <p:nvSpPr>
            <p:cNvPr id="5" name="Freeform 5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3"/>
              <a:stretch>
                <a:fillRect l="-9783" r="-978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37802" cy="3379601"/>
            </a:xfrm>
            <a:custGeom>
              <a:avLst/>
              <a:gdLst/>
              <a:ahLst/>
              <a:cxnLst/>
              <a:rect l="l" t="t" r="r" b="b"/>
              <a:pathLst>
                <a:path w="5537802" h="3379601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EE7D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412211" y="7485884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412211" y="6974113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 u="sng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  <a:hlinkClick r:id="rId4" tooltip="mailto:contato@geourbe.com.br"/>
              </a:rPr>
              <a:t>contato@geourbe.com.br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12211" y="7978108"/>
            <a:ext cx="4270473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Rua Aléssio Zomignani, 70 – Vila Joana, Jundiaí – SP, 13216-050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412211" y="6504702"/>
            <a:ext cx="2370741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(11) 3308-5555</a:t>
            </a:r>
          </a:p>
          <a:p>
            <a:pPr algn="l">
              <a:lnSpc>
                <a:spcPts val="2908"/>
              </a:lnSpc>
            </a:pPr>
            <a:endParaRPr lang="en-US" sz="2077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3876961" y="8015771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876961" y="7021738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876961" y="7533509"/>
            <a:ext cx="384783" cy="384955"/>
          </a:xfrm>
          <a:custGeom>
            <a:avLst/>
            <a:gdLst/>
            <a:ahLst/>
            <a:cxnLst/>
            <a:rect l="l" t="t" r="r" b="b"/>
            <a:pathLst>
              <a:path w="384783" h="384955">
                <a:moveTo>
                  <a:pt x="0" y="0"/>
                </a:moveTo>
                <a:lnTo>
                  <a:pt x="384783" y="0"/>
                </a:lnTo>
                <a:lnTo>
                  <a:pt x="384783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3876961" y="6536839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3529584" y="5998322"/>
            <a:ext cx="5857379" cy="434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477" b="1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Contato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625018" y="468213"/>
            <a:ext cx="1203569" cy="1203569"/>
          </a:xfrm>
          <a:custGeom>
            <a:avLst/>
            <a:gdLst/>
            <a:ahLst/>
            <a:cxnLst/>
            <a:rect l="l" t="t" r="r" b="b"/>
            <a:pathLst>
              <a:path w="1203569" h="1203569">
                <a:moveTo>
                  <a:pt x="0" y="0"/>
                </a:moveTo>
                <a:lnTo>
                  <a:pt x="1203569" y="0"/>
                </a:lnTo>
                <a:lnTo>
                  <a:pt x="1203569" y="1203569"/>
                </a:lnTo>
                <a:lnTo>
                  <a:pt x="0" y="12035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291898" y="1117623"/>
            <a:ext cx="14492082" cy="2645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8"/>
              </a:lnSpc>
            </a:pPr>
            <a:r>
              <a:rPr lang="en-US" sz="680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CONTRATAÇÃO DE SERVIÇOS ESPECIALIZADOS EM ENGENHARIA DE AVALIAÇÕES DE IMÓVEIS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64451" y="5487395"/>
            <a:ext cx="5192673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sz="3199">
                <a:solidFill>
                  <a:srgbClr val="1A0704"/>
                </a:solidFill>
                <a:latin typeface="Codec Pro"/>
                <a:ea typeface="Codec Pro"/>
                <a:cs typeface="Codec Pro"/>
                <a:sym typeface="Codec Pro"/>
              </a:rPr>
              <a:t>EMPRESA CONTRATANTE:</a:t>
            </a:r>
            <a:r>
              <a:rPr lang="en-US" sz="3199">
                <a:solidFill>
                  <a:srgbClr val="D07E38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19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  <a:p>
            <a:pPr algn="ctr">
              <a:lnSpc>
                <a:spcPts val="4159"/>
              </a:lnSpc>
              <a:spcBef>
                <a:spcPct val="0"/>
              </a:spcBef>
            </a:pPr>
            <a:endParaRPr lang="en-US" sz="3199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DEE2A-ECA4-B211-4DCB-4B40EF78757E}"/>
              </a:ext>
            </a:extLst>
          </p:cNvPr>
          <p:cNvSpPr txBox="1"/>
          <p:nvPr/>
        </p:nvSpPr>
        <p:spPr>
          <a:xfrm>
            <a:off x="6547663" y="9009597"/>
            <a:ext cx="5192673" cy="1049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159"/>
              </a:lnSpc>
            </a:pPr>
            <a:r>
              <a:rPr lang="en-US" sz="2000" dirty="0">
                <a:solidFill>
                  <a:srgbClr val="1A0704"/>
                </a:solidFill>
                <a:latin typeface="Codec Pro"/>
                <a:ea typeface="Codec Pro"/>
                <a:cs typeface="Codec Pro"/>
                <a:sym typeface="Codec Pro"/>
              </a:rPr>
              <a:t>Código do </a:t>
            </a:r>
            <a:r>
              <a:rPr lang="en-US" sz="2000" dirty="0" err="1">
                <a:solidFill>
                  <a:srgbClr val="1A0704"/>
                </a:solidFill>
                <a:latin typeface="Codec Pro"/>
                <a:ea typeface="Codec Pro"/>
                <a:cs typeface="Codec Pro"/>
                <a:sym typeface="Codec Pro"/>
              </a:rPr>
              <a:t>Serviço</a:t>
            </a:r>
            <a:r>
              <a:rPr lang="en-US" sz="2000" dirty="0">
                <a:solidFill>
                  <a:srgbClr val="1A0704"/>
                </a:solidFill>
                <a:latin typeface="Codec Pro"/>
                <a:ea typeface="Codec Pro"/>
                <a:cs typeface="Codec Pro"/>
                <a:sym typeface="Codec Pro"/>
              </a:rPr>
              <a:t>: </a:t>
            </a:r>
            <a:r>
              <a:rPr lang="en-US" sz="2000" dirty="0">
                <a:solidFill>
                  <a:schemeClr val="bg1"/>
                </a:solidFill>
                <a:latin typeface="Codec Pro"/>
                <a:ea typeface="Codec Pro"/>
                <a:cs typeface="Codec Pro"/>
                <a:sym typeface="Codec Pro"/>
              </a:rPr>
              <a:t>}</a:t>
            </a:r>
            <a:r>
              <a:rPr lang="en-US" sz="2000" dirty="0">
                <a:solidFill>
                  <a:srgbClr val="D07E38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  <a:p>
            <a:pPr algn="ctr">
              <a:lnSpc>
                <a:spcPts val="4159"/>
              </a:lnSpc>
              <a:spcBef>
                <a:spcPct val="0"/>
              </a:spcBef>
            </a:pPr>
            <a:endParaRPr lang="en-US" sz="2000" dirty="0">
              <a:solidFill>
                <a:srgbClr val="FF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2627" y="2901697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667866" y="1476280"/>
            <a:ext cx="5408984" cy="7979428"/>
            <a:chOff x="0" y="0"/>
            <a:chExt cx="1424588" cy="21015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24588" cy="2101578"/>
            </a:xfrm>
            <a:custGeom>
              <a:avLst/>
              <a:gdLst/>
              <a:ahLst/>
              <a:cxnLst/>
              <a:rect l="l" t="t" r="r" b="b"/>
              <a:pathLst>
                <a:path w="1424588" h="2101578">
                  <a:moveTo>
                    <a:pt x="0" y="0"/>
                  </a:moveTo>
                  <a:lnTo>
                    <a:pt x="1424588" y="0"/>
                  </a:lnTo>
                  <a:lnTo>
                    <a:pt x="1424588" y="2101578"/>
                  </a:lnTo>
                  <a:lnTo>
                    <a:pt x="0" y="2101578"/>
                  </a:lnTo>
                  <a:close/>
                </a:path>
              </a:pathLst>
            </a:custGeom>
            <a:solidFill>
              <a:srgbClr val="04050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424588" cy="2120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698915" y="8697813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420639" y="468213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127365" y="2666602"/>
            <a:ext cx="6489986" cy="5840987"/>
          </a:xfrm>
          <a:custGeom>
            <a:avLst/>
            <a:gdLst/>
            <a:ahLst/>
            <a:cxnLst/>
            <a:rect l="l" t="t" r="r" b="b"/>
            <a:pathLst>
              <a:path w="6489986" h="5840987">
                <a:moveTo>
                  <a:pt x="0" y="0"/>
                </a:moveTo>
                <a:lnTo>
                  <a:pt x="6489986" y="0"/>
                </a:lnTo>
                <a:lnTo>
                  <a:pt x="6489986" y="5840987"/>
                </a:lnTo>
                <a:lnTo>
                  <a:pt x="0" y="58409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213112" y="1316966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Objetos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24659" y="316803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24659" y="396515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24659" y="484631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024659" y="5643430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44260" y="6435807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44260" y="726677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044260" y="811706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18807" y="2365781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201900" y="-556721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81468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319292" y="-81886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Vistoria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30839" y="2632119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30839" y="342923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30839" y="431039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30839" y="510751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50440" y="589989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50440" y="673085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50440" y="758114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  <p:sp>
        <p:nvSpPr>
          <p:cNvPr id="17" name="Freeform 17"/>
          <p:cNvSpPr/>
          <p:nvPr/>
        </p:nvSpPr>
        <p:spPr>
          <a:xfrm>
            <a:off x="495337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3351015" y="1241898"/>
            <a:ext cx="11585971" cy="1123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5"/>
              </a:lnSpc>
            </a:pPr>
            <a:r>
              <a:rPr lang="en-US" sz="215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vistoria será realizada por Engenheiro Civil especializado, devidamente habilitado no CREA e deverá ser agendada entre a Contratante e Contratado, conforme data e horário.</a:t>
            </a:r>
          </a:p>
          <a:p>
            <a:pPr algn="ctr">
              <a:lnSpc>
                <a:spcPts val="3015"/>
              </a:lnSpc>
            </a:pPr>
            <a:endParaRPr lang="en-US" sz="215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64595" y="4335228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560220" y="1728186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944827" y="87514"/>
            <a:ext cx="7592720" cy="1554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39"/>
              </a:lnSpc>
            </a:pPr>
            <a:r>
              <a:rPr lang="en-US" sz="4885" b="1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NORMAS OBSERVADAS</a:t>
            </a:r>
          </a:p>
          <a:p>
            <a:pPr algn="ctr">
              <a:lnSpc>
                <a:spcPts val="4972"/>
              </a:lnSpc>
            </a:pPr>
            <a:endParaRPr lang="en-US" sz="4885" b="1">
              <a:solidFill>
                <a:srgbClr val="000000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522460" y="962025"/>
            <a:ext cx="11243081" cy="982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3"/>
              </a:lnSpc>
            </a:pPr>
            <a:r>
              <a:rPr lang="en-US" sz="20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avaliação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terá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por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base as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recomendações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e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parâmetros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cálculo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preconizados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pelas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seguintes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normas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,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atualmente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vigor:</a:t>
            </a:r>
          </a:p>
          <a:p>
            <a:pPr algn="just">
              <a:lnSpc>
                <a:spcPts val="2383"/>
              </a:lnSpc>
            </a:pP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Norma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Brasileira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para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Avaliação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Bens – NBR 14.653-2</a:t>
            </a: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Norma para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Avaliação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Imóveis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Urbanos – IBAPE/SP – 2011</a:t>
            </a:r>
          </a:p>
          <a:p>
            <a:pPr algn="just">
              <a:lnSpc>
                <a:spcPts val="2383"/>
              </a:lnSpc>
            </a:pP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</a:p>
          <a:p>
            <a:pPr algn="just">
              <a:lnSpc>
                <a:spcPts val="2383"/>
              </a:lnSpc>
            </a:pP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</a:p>
          <a:p>
            <a:pPr algn="just">
              <a:lnSpc>
                <a:spcPts val="2383"/>
              </a:lnSpc>
            </a:pP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Posterior à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vistoria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realizada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será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elaborado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o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Laudo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Avaliação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impressa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papel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A4,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ilustrado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com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documentação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fotográfica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.</a:t>
            </a:r>
          </a:p>
          <a:p>
            <a:pPr algn="just">
              <a:lnSpc>
                <a:spcPts val="2383"/>
              </a:lnSpc>
            </a:pP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just">
              <a:lnSpc>
                <a:spcPts val="2383"/>
              </a:lnSpc>
            </a:pP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O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Laudo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Avaliação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será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composto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conforme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itens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abaixo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discriminados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:</a:t>
            </a:r>
          </a:p>
          <a:p>
            <a:pPr algn="just">
              <a:lnSpc>
                <a:spcPts val="2383"/>
              </a:lnSpc>
            </a:pP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Termo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entrega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Introdução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Solicitante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Objetivo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Vistoria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Descrição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Região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Descrição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do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Imóvel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Descrição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do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Terreno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Descrição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das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Benfeitorias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Metodologia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Análise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Pesquisa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e Valores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Unitários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Pesquisa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dos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elementos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comparativos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Tratamento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por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fatores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Avaliação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Valor do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Imóvel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Conclusão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Encerramento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Anexos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just">
              <a:lnSpc>
                <a:spcPts val="2383"/>
              </a:lnSpc>
            </a:pPr>
            <a:endParaRPr lang="en-US" sz="1702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just">
              <a:lnSpc>
                <a:spcPts val="2383"/>
              </a:lnSpc>
            </a:pPr>
            <a:endParaRPr lang="en-US" sz="1702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35360" y="1028700"/>
            <a:ext cx="6400249" cy="4800186"/>
          </a:xfrm>
          <a:custGeom>
            <a:avLst/>
            <a:gdLst/>
            <a:ahLst/>
            <a:cxnLst/>
            <a:rect l="l" t="t" r="r" b="b"/>
            <a:pathLst>
              <a:path w="6400249" h="4800186">
                <a:moveTo>
                  <a:pt x="0" y="0"/>
                </a:moveTo>
                <a:lnTo>
                  <a:pt x="6400249" y="0"/>
                </a:lnTo>
                <a:lnTo>
                  <a:pt x="6400249" y="4800186"/>
                </a:lnTo>
                <a:lnTo>
                  <a:pt x="0" y="48001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44000" y="4392903"/>
            <a:ext cx="6487196" cy="4865397"/>
          </a:xfrm>
          <a:custGeom>
            <a:avLst/>
            <a:gdLst/>
            <a:ahLst/>
            <a:cxnLst/>
            <a:rect l="l" t="t" r="r" b="b"/>
            <a:pathLst>
              <a:path w="6487196" h="4865397">
                <a:moveTo>
                  <a:pt x="0" y="0"/>
                </a:moveTo>
                <a:lnTo>
                  <a:pt x="6487196" y="0"/>
                </a:lnTo>
                <a:lnTo>
                  <a:pt x="6487196" y="4865397"/>
                </a:lnTo>
                <a:lnTo>
                  <a:pt x="0" y="48653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468" r="-12864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1028700"/>
            <a:ext cx="7413992" cy="5388632"/>
          </a:xfrm>
          <a:custGeom>
            <a:avLst/>
            <a:gdLst/>
            <a:ahLst/>
            <a:cxnLst/>
            <a:rect l="l" t="t" r="r" b="b"/>
            <a:pathLst>
              <a:path w="7413992" h="5388632">
                <a:moveTo>
                  <a:pt x="0" y="0"/>
                </a:moveTo>
                <a:lnTo>
                  <a:pt x="7413992" y="0"/>
                </a:lnTo>
                <a:lnTo>
                  <a:pt x="7413992" y="5388632"/>
                </a:lnTo>
                <a:lnTo>
                  <a:pt x="0" y="53886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594" b="-159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44000" y="4255553"/>
            <a:ext cx="7705592" cy="4830885"/>
          </a:xfrm>
          <a:custGeom>
            <a:avLst/>
            <a:gdLst/>
            <a:ahLst/>
            <a:cxnLst/>
            <a:rect l="l" t="t" r="r" b="b"/>
            <a:pathLst>
              <a:path w="7705592" h="4830885">
                <a:moveTo>
                  <a:pt x="0" y="0"/>
                </a:moveTo>
                <a:lnTo>
                  <a:pt x="7705592" y="0"/>
                </a:lnTo>
                <a:lnTo>
                  <a:pt x="7705592" y="4830885"/>
                </a:lnTo>
                <a:lnTo>
                  <a:pt x="0" y="48308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727" r="-5727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3670" y="18712"/>
            <a:ext cx="9551719" cy="5372843"/>
            <a:chOff x="0" y="0"/>
            <a:chExt cx="6089457" cy="34253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t="-11739" b="-14927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1660488">
            <a:off x="-4233206" y="5189176"/>
            <a:ext cx="8282376" cy="404757"/>
            <a:chOff x="0" y="0"/>
            <a:chExt cx="2181367" cy="106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81366" cy="106603"/>
            </a:xfrm>
            <a:custGeom>
              <a:avLst/>
              <a:gdLst/>
              <a:ahLst/>
              <a:cxnLst/>
              <a:rect l="l" t="t" r="r" b="b"/>
              <a:pathLst>
                <a:path w="2181366" h="106603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63147" y="4522180"/>
            <a:ext cx="4486336" cy="1594049"/>
            <a:chOff x="0" y="0"/>
            <a:chExt cx="4073040" cy="1447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73017" cy="1447165"/>
            </a:xfrm>
            <a:custGeom>
              <a:avLst/>
              <a:gdLst/>
              <a:ahLst/>
              <a:cxnLst/>
              <a:rect l="l" t="t" r="r" b="b"/>
              <a:pathLst>
                <a:path w="4073017" h="1447165">
                  <a:moveTo>
                    <a:pt x="33492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49244" y="1447165"/>
                    <a:pt x="3349244" y="1447165"/>
                    <a:pt x="3349244" y="1447165"/>
                  </a:cubicBezTo>
                  <a:cubicBezTo>
                    <a:pt x="3747897" y="1447165"/>
                    <a:pt x="4073017" y="1122172"/>
                    <a:pt x="4073017" y="723519"/>
                  </a:cubicBezTo>
                  <a:cubicBezTo>
                    <a:pt x="4073017" y="324866"/>
                    <a:pt x="3747897" y="0"/>
                    <a:pt x="3349244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798031" y="3852838"/>
            <a:ext cx="2264977" cy="2263391"/>
            <a:chOff x="0" y="0"/>
            <a:chExt cx="2056320" cy="20548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56384" cy="2054860"/>
            </a:xfrm>
            <a:custGeom>
              <a:avLst/>
              <a:gdLst/>
              <a:ahLst/>
              <a:cxnLst/>
              <a:rect l="l" t="t" r="r" b="b"/>
              <a:pathLst>
                <a:path w="2056384" h="2054860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7683876" y="7661872"/>
            <a:ext cx="4490302" cy="1596428"/>
            <a:chOff x="0" y="0"/>
            <a:chExt cx="4076640" cy="14493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76573" cy="1449324"/>
            </a:xfrm>
            <a:custGeom>
              <a:avLst/>
              <a:gdLst/>
              <a:ahLst/>
              <a:cxnLst/>
              <a:rect l="l" t="t" r="r" b="b"/>
              <a:pathLst>
                <a:path w="4076573" h="1449324">
                  <a:moveTo>
                    <a:pt x="3352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3352165" y="1449324"/>
                    <a:pt x="3352165" y="1449324"/>
                    <a:pt x="3352165" y="1449324"/>
                  </a:cubicBezTo>
                  <a:cubicBezTo>
                    <a:pt x="3751199" y="1449324"/>
                    <a:pt x="4076573" y="1123823"/>
                    <a:pt x="4076573" y="724662"/>
                  </a:cubicBezTo>
                  <a:cubicBezTo>
                    <a:pt x="4076573" y="325501"/>
                    <a:pt x="3751199" y="0"/>
                    <a:pt x="3352165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6627521" y="6992530"/>
            <a:ext cx="2267356" cy="2265770"/>
            <a:chOff x="0" y="0"/>
            <a:chExt cx="2058480" cy="20570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58416" cy="2057146"/>
            </a:xfrm>
            <a:custGeom>
              <a:avLst/>
              <a:gdLst/>
              <a:ahLst/>
              <a:cxnLst/>
              <a:rect l="l" t="t" r="r" b="b"/>
              <a:pathLst>
                <a:path w="2058416" h="205714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9133002" y="7952365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b="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Processamento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206016" y="4293828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b="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Campo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627521" y="1986556"/>
            <a:ext cx="6497432" cy="846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8"/>
              </a:lnSpc>
            </a:pPr>
            <a:r>
              <a:rPr lang="en-US" sz="5684" spc="198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EQUIPE TÉCNICA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133002" y="8278020"/>
            <a:ext cx="2961949" cy="30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8206" lvl="1" indent="-199103" algn="l">
              <a:lnSpc>
                <a:spcPts val="2545"/>
              </a:lnSpc>
              <a:buFont typeface="Arial"/>
              <a:buChar char="•"/>
            </a:pPr>
            <a:r>
              <a:rPr lang="en-US" sz="1844" spc="180">
                <a:solidFill>
                  <a:srgbClr val="FDFBFB"/>
                </a:solidFill>
                <a:latin typeface="Open Sauce"/>
                <a:ea typeface="Open Sauce"/>
                <a:cs typeface="Open Sauce"/>
                <a:sym typeface="Open Sauce"/>
              </a:rPr>
              <a:t>{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206016" y="4675159"/>
            <a:ext cx="2961949" cy="30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8206" lvl="1" indent="-199103" algn="l">
              <a:lnSpc>
                <a:spcPts val="2545"/>
              </a:lnSpc>
              <a:buFont typeface="Arial"/>
              <a:buChar char="•"/>
            </a:pPr>
            <a:r>
              <a:rPr lang="en-US" sz="1844" spc="180">
                <a:solidFill>
                  <a:srgbClr val="F2F2F2"/>
                </a:solidFill>
                <a:latin typeface="Open Sauce"/>
                <a:ea typeface="Open Sauce"/>
                <a:cs typeface="Open Sauce"/>
                <a:sym typeface="Open Sauce"/>
              </a:rPr>
              <a:t>{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314960" y="-860623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23719" y="756223"/>
            <a:ext cx="6840563" cy="178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0"/>
              </a:lnSpc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EQUIPAMENTOS</a:t>
            </a:r>
          </a:p>
          <a:p>
            <a:pPr marL="0" lvl="0" indent="0" algn="ctr">
              <a:lnSpc>
                <a:spcPts val="6850"/>
              </a:lnSpc>
              <a:spcBef>
                <a:spcPct val="0"/>
              </a:spcBef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ENVOLVIDOS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55383" y="3717018"/>
            <a:ext cx="16357027" cy="1147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9"/>
              </a:lnSpc>
            </a:pPr>
            <a:r>
              <a:rPr lang="en-US" sz="2985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 equipamentos envolvidos neste empenho serão:</a:t>
            </a:r>
          </a:p>
          <a:p>
            <a:pPr algn="l">
              <a:lnSpc>
                <a:spcPts val="4179"/>
              </a:lnSpc>
            </a:pPr>
            <a:endParaRPr lang="en-US" sz="2985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l">
              <a:lnSpc>
                <a:spcPts val="92"/>
              </a:lnSpc>
            </a:pPr>
            <a:endParaRPr lang="en-US" sz="2985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477</Words>
  <Application>Microsoft Office PowerPoint</Application>
  <PresentationFormat>Personalizar</PresentationFormat>
  <Paragraphs>92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4" baseType="lpstr">
      <vt:lpstr>Open Sauce</vt:lpstr>
      <vt:lpstr>Montserrat Light Bold</vt:lpstr>
      <vt:lpstr>Codec Pro Bold</vt:lpstr>
      <vt:lpstr>Codec Pro ExtraBold</vt:lpstr>
      <vt:lpstr>Open Sauce Bold</vt:lpstr>
      <vt:lpstr>Open Sans Bold</vt:lpstr>
      <vt:lpstr>Arial</vt:lpstr>
      <vt:lpstr>Calibri</vt:lpstr>
      <vt:lpstr>Open Sans</vt:lpstr>
      <vt:lpstr>Codec Pro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Cópia de Green minimalist professional Business Proposal Presentation</dc:title>
  <cp:lastModifiedBy>Matheus Toledo</cp:lastModifiedBy>
  <cp:revision>6</cp:revision>
  <dcterms:created xsi:type="dcterms:W3CDTF">2006-08-16T00:00:00Z</dcterms:created>
  <dcterms:modified xsi:type="dcterms:W3CDTF">2025-01-08T16:16:24Z</dcterms:modified>
  <dc:identifier>DAGW2ixUtMM</dc:identifier>
</cp:coreProperties>
</file>